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72" r:id="rId8"/>
    <p:sldId id="261" r:id="rId9"/>
    <p:sldId id="262" r:id="rId10"/>
    <p:sldId id="270" r:id="rId11"/>
    <p:sldId id="271" r:id="rId12"/>
    <p:sldId id="264"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35AA75-FA08-0274-D64A-10E43238B94F}" v="491" dt="2023-08-03T19:17:16.123"/>
    <p1510:client id="{6E2D986C-1CC6-DA8D-E732-AE8E0E8E1020}" v="172" dt="2023-08-03T08:30:01.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78FD6-9F29-41C4-A952-056C9448E0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B08AF6-5C24-4577-9B4E-1C955A4A1E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2A618D-F750-44B3-9F59-70FD148192B7}"/>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B1740B7F-DDC7-4934-8E8C-DE7F63A4B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47767-65B5-4982-81B6-C4B5DA0FD11D}"/>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137335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5ED4-FF37-422D-AD52-3E34C7AD2F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2575CD-E684-4F8E-A51F-4370DC8DFA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0DC88-F711-4A1E-A338-357A6730B0CA}"/>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745AF27F-BC9B-4648-86C7-42BD14D6C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C5565-F60D-46D1-B29C-3B3704A58EA8}"/>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92038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3248BA-CEF0-4EF3-95CB-2130E6DA8C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2CC50-057B-42A1-BAE9-76900140A3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783AB-196A-49E9-9860-662247FC6D2C}"/>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696037A6-5A01-482E-A948-128E197C1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1E272-9CF9-4B1C-AD4D-5124095655C7}"/>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72975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EA7-3FCA-4C91-8F47-23738562C6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B9909-F637-4859-B208-DB08D960D9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E022-B4C7-43E1-B9C1-39216BA438A3}"/>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0C83E408-1CE8-4EC1-9DA7-A3F518D24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2238B-2EE3-4BD4-82A6-976FFAE9FAE2}"/>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2160208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7B3E-C1DA-48EA-A2B1-E0C00B6A9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11267B-15DC-4D93-B0B2-198E2D3DF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0C483B-EADF-478E-B24B-B03D03C54DF3}"/>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A1C0FAC6-3CE5-4784-A1C7-A2CF8B0B1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7A605-4C1A-48EE-8761-3362D3ED579B}"/>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270645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7DAE3-0B59-4972-A7DC-493991A65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CF557-F9F4-40FA-AFA8-9B5D3373D7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7C9238-75B0-4498-A5B2-AD6582B6D9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3D601A-185F-4930-9EB0-E65C9354EDAC}"/>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6" name="Footer Placeholder 5">
            <a:extLst>
              <a:ext uri="{FF2B5EF4-FFF2-40B4-BE49-F238E27FC236}">
                <a16:creationId xmlns:a16="http://schemas.microsoft.com/office/drawing/2014/main" id="{03243D54-9885-4AAC-979D-496BDDDC1D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C3078-B40D-4D3F-827F-0ECA7B9CEF0B}"/>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409334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4DA9-8944-4CB7-9C24-2FC7330041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B88583-3EDD-421E-A2F4-612BCE2928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B9CE4F-202F-4AC6-A4E7-C9D33F6CBC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FE83F2-D7E4-4D81-902C-C63DA492A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BCEB37-2FDA-4866-B431-32AF547D1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898D7-B959-487B-9E11-55057BE78E1D}"/>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8" name="Footer Placeholder 7">
            <a:extLst>
              <a:ext uri="{FF2B5EF4-FFF2-40B4-BE49-F238E27FC236}">
                <a16:creationId xmlns:a16="http://schemas.microsoft.com/office/drawing/2014/main" id="{2092F043-0CA7-4361-B40C-4A3746DB32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D412AB-AC96-49E6-9884-EC754B8F42CC}"/>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366306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41A1-F6FF-4153-8EEC-ED26A1455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E03A7-8D5E-4792-B920-03A600BEC52A}"/>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4" name="Footer Placeholder 3">
            <a:extLst>
              <a:ext uri="{FF2B5EF4-FFF2-40B4-BE49-F238E27FC236}">
                <a16:creationId xmlns:a16="http://schemas.microsoft.com/office/drawing/2014/main" id="{BC4EB71D-146F-415F-A13B-A0E57D51C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397A12-F201-45C4-9B71-B0E8E18DEB0D}"/>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23738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80ECD-6462-4011-95BC-94EFB6734739}"/>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3" name="Footer Placeholder 2">
            <a:extLst>
              <a:ext uri="{FF2B5EF4-FFF2-40B4-BE49-F238E27FC236}">
                <a16:creationId xmlns:a16="http://schemas.microsoft.com/office/drawing/2014/main" id="{6979235C-8799-4388-B939-4E55CB54FE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87898-528C-4117-93E3-428DB1750FA8}"/>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451057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4DE5-FC9F-4750-8291-1BF742CE8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27BB27-CD4B-41A2-B369-1A094CC2F2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6966CC-E114-4E29-894D-EE966D121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5AB75-0D79-42F0-A89D-0C5C3270724E}"/>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6" name="Footer Placeholder 5">
            <a:extLst>
              <a:ext uri="{FF2B5EF4-FFF2-40B4-BE49-F238E27FC236}">
                <a16:creationId xmlns:a16="http://schemas.microsoft.com/office/drawing/2014/main" id="{4856E827-938A-4C59-B37E-CD2A80E316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71DC5-673E-4444-BEBF-773939F66011}"/>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126846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E213D-FF57-481B-A9D9-8286EB44A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B2ABAB-E013-4092-B60D-9349479B3A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ABA3CB-3F67-4004-B01B-FBFF4BA7C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45F7A-D0D3-473E-8C66-8B7EEB168322}"/>
              </a:ext>
            </a:extLst>
          </p:cNvPr>
          <p:cNvSpPr>
            <a:spLocks noGrp="1"/>
          </p:cNvSpPr>
          <p:nvPr>
            <p:ph type="dt" sz="half" idx="10"/>
          </p:nvPr>
        </p:nvSpPr>
        <p:spPr/>
        <p:txBody>
          <a:bodyPr/>
          <a:lstStyle/>
          <a:p>
            <a:fld id="{91A8D076-359B-4CCD-8437-18CFC84483EA}" type="datetimeFigureOut">
              <a:rPr lang="en-US" smtClean="0"/>
              <a:t>8/3/2023</a:t>
            </a:fld>
            <a:endParaRPr lang="en-US"/>
          </a:p>
        </p:txBody>
      </p:sp>
      <p:sp>
        <p:nvSpPr>
          <p:cNvPr id="6" name="Footer Placeholder 5">
            <a:extLst>
              <a:ext uri="{FF2B5EF4-FFF2-40B4-BE49-F238E27FC236}">
                <a16:creationId xmlns:a16="http://schemas.microsoft.com/office/drawing/2014/main" id="{4D739817-9EFE-44BA-8070-CBC34B0851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2F909-798F-4F46-8F0F-47ADF100D999}"/>
              </a:ext>
            </a:extLst>
          </p:cNvPr>
          <p:cNvSpPr>
            <a:spLocks noGrp="1"/>
          </p:cNvSpPr>
          <p:nvPr>
            <p:ph type="sldNum" sz="quarter" idx="12"/>
          </p:nvPr>
        </p:nvSpPr>
        <p:spPr/>
        <p:txBody>
          <a:bodyPr/>
          <a:lstStyle/>
          <a:p>
            <a:fld id="{725089FD-8CC2-454F-B5A4-12696F48D1D9}" type="slidenum">
              <a:rPr lang="en-US" smtClean="0"/>
              <a:t>‹#›</a:t>
            </a:fld>
            <a:endParaRPr lang="en-US"/>
          </a:p>
        </p:txBody>
      </p:sp>
    </p:spTree>
    <p:extLst>
      <p:ext uri="{BB962C8B-B14F-4D97-AF65-F5344CB8AC3E}">
        <p14:creationId xmlns:p14="http://schemas.microsoft.com/office/powerpoint/2010/main" val="2489219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15B082-254D-4420-9A59-8604ABB0F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4C5766-0917-4144-9DA1-10A001237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0BD10-99F2-415D-BA2C-F2B2CAF29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8D076-359B-4CCD-8437-18CFC84483EA}" type="datetimeFigureOut">
              <a:rPr lang="en-US" smtClean="0"/>
              <a:t>8/3/2023</a:t>
            </a:fld>
            <a:endParaRPr lang="en-US"/>
          </a:p>
        </p:txBody>
      </p:sp>
      <p:sp>
        <p:nvSpPr>
          <p:cNvPr id="5" name="Footer Placeholder 4">
            <a:extLst>
              <a:ext uri="{FF2B5EF4-FFF2-40B4-BE49-F238E27FC236}">
                <a16:creationId xmlns:a16="http://schemas.microsoft.com/office/drawing/2014/main" id="{7F7C79AD-6835-4F5B-BD5E-C14144659B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675770-0AB5-4CF5-8577-A1D4EF2CC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089FD-8CC2-454F-B5A4-12696F48D1D9}" type="slidenum">
              <a:rPr lang="en-US" smtClean="0"/>
              <a:t>‹#›</a:t>
            </a:fld>
            <a:endParaRPr lang="en-US"/>
          </a:p>
        </p:txBody>
      </p:sp>
    </p:spTree>
    <p:extLst>
      <p:ext uri="{BB962C8B-B14F-4D97-AF65-F5344CB8AC3E}">
        <p14:creationId xmlns:p14="http://schemas.microsoft.com/office/powerpoint/2010/main" val="1746648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uscreditcardguide.com/airline-hotel-bug-fares/" TargetMode="External"/><Relationship Id="rId2" Type="http://schemas.openxmlformats.org/officeDocument/2006/relationships/image" Target="../media/image10.jpg"/><Relationship Id="rId1" Type="http://schemas.openxmlformats.org/officeDocument/2006/relationships/slideLayout" Target="../slideLayouts/slideLayout6.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6.xml"/><Relationship Id="rId1" Type="http://schemas.openxmlformats.org/officeDocument/2006/relationships/video" Target="https://www.youtube.com/embed/U7UHgr7ei_M?feature=oembed"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wired.it/play/cinema/2015/09/08/mash-up-wall-sopravvissuto-the-martian/" TargetMode="External"/><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allpaperaccess.com/software-testing" TargetMode="External"/><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haradwaj-chukkala/MARIO-COM/blob/master/UML/initial/activity_diagram_v1.pdf" TargetMode="External"/><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haradwaj-chukkala/MARIO-COM/blob/master/UML/revised/class_diagram_v2.pdf"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hyperlink" Target="http://www.wallpapersafari.com/technology-background-ima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robot arm placing a cube on a toy truck&#10;&#10;Description automatically generated">
            <a:extLst>
              <a:ext uri="{FF2B5EF4-FFF2-40B4-BE49-F238E27FC236}">
                <a16:creationId xmlns:a16="http://schemas.microsoft.com/office/drawing/2014/main" id="{11E56C33-F857-AF01-7F68-41AB978F9749}"/>
              </a:ext>
            </a:extLst>
          </p:cNvPr>
          <p:cNvPicPr>
            <a:picLocks noChangeAspect="1"/>
          </p:cNvPicPr>
          <p:nvPr/>
        </p:nvPicPr>
        <p:blipFill rotWithShape="1">
          <a:blip r:embed="rId2"/>
          <a:srcRect t="6736" r="14828"/>
          <a:stretch/>
        </p:blipFill>
        <p:spPr>
          <a:xfrm>
            <a:off x="3523488" y="10"/>
            <a:ext cx="8668512" cy="6857990"/>
          </a:xfrm>
          <a:prstGeom prst="rect">
            <a:avLst/>
          </a:prstGeom>
          <a:effectLst>
            <a:outerShdw blurRad="50800" dist="50800" dir="5400000" algn="ctr" rotWithShape="0">
              <a:schemeClr val="tx1"/>
            </a:outerShdw>
          </a:effectLst>
        </p:spPr>
      </p:pic>
      <p:sp>
        <p:nvSpPr>
          <p:cNvPr id="51" name="Rectangle 5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4692B8-FED9-4350-BFAF-7DB64E83B5B3}"/>
              </a:ext>
            </a:extLst>
          </p:cNvPr>
          <p:cNvSpPr>
            <a:spLocks noGrp="1"/>
          </p:cNvSpPr>
          <p:nvPr>
            <p:ph type="title"/>
          </p:nvPr>
        </p:nvSpPr>
        <p:spPr>
          <a:xfrm>
            <a:off x="477981" y="701949"/>
            <a:ext cx="5429118" cy="3204134"/>
          </a:xfrm>
          <a:effectLst>
            <a:outerShdw blurRad="50800" dist="38100" dir="5400000" algn="t" rotWithShape="0">
              <a:prstClr val="black">
                <a:alpha val="40000"/>
              </a:prstClr>
            </a:outerShdw>
          </a:effectLst>
        </p:spPr>
        <p:txBody>
          <a:bodyPr vert="horz" lIns="91440" tIns="45720" rIns="91440" bIns="45720" rtlCol="0" anchor="b">
            <a:normAutofit/>
          </a:bodyPr>
          <a:lstStyle/>
          <a:p>
            <a:r>
              <a:rPr lang="en-US" sz="3700" dirty="0">
                <a:solidFill>
                  <a:schemeClr val="bg1"/>
                </a:solidFill>
              </a:rPr>
              <a:t>Mobile Autonomous Robot for Indoor and Outdoor Collection Of Medical Waste (MARIO-COM)</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1E17AA38-C0BF-7845-822E-9A08258F1C63}"/>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0180" b="10180"/>
          <a:stretch/>
        </p:blipFill>
        <p:spPr>
          <a:xfrm>
            <a:off x="20" y="10"/>
            <a:ext cx="12191979" cy="6857990"/>
          </a:xfrm>
          <a:prstGeom prst="rect">
            <a:avLst/>
          </a:prstGeom>
        </p:spPr>
      </p:pic>
      <p:sp>
        <p:nvSpPr>
          <p:cNvPr id="2" name="Title 1">
            <a:extLst>
              <a:ext uri="{FF2B5EF4-FFF2-40B4-BE49-F238E27FC236}">
                <a16:creationId xmlns:a16="http://schemas.microsoft.com/office/drawing/2014/main" id="{E810DE67-8F98-4CF4-BEFD-9121D566A776}"/>
              </a:ext>
            </a:extLst>
          </p:cNvPr>
          <p:cNvSpPr>
            <a:spLocks noGrp="1"/>
          </p:cNvSpPr>
          <p:nvPr>
            <p:ph type="title"/>
          </p:nvPr>
        </p:nvSpPr>
        <p:spPr>
          <a:xfrm>
            <a:off x="841249" y="941832"/>
            <a:ext cx="10506456" cy="2057400"/>
          </a:xfrm>
          <a:effectLst>
            <a:outerShdw blurRad="50800" dist="50800" dir="5400000" algn="ctr" rotWithShape="0">
              <a:schemeClr val="tx1">
                <a:alpha val="97000"/>
              </a:schemeClr>
            </a:outerShdw>
          </a:effectLst>
        </p:spPr>
        <p:txBody>
          <a:bodyPr vert="horz" lIns="91440" tIns="45720" rIns="91440" bIns="45720" rtlCol="0" anchor="b">
            <a:normAutofit/>
          </a:bodyPr>
          <a:lstStyle/>
          <a:p>
            <a:r>
              <a:rPr lang="en-US" sz="5000" dirty="0">
                <a:solidFill>
                  <a:schemeClr val="bg1"/>
                </a:solidFill>
              </a:rPr>
              <a:t>Bugs and Fixes</a:t>
            </a:r>
          </a:p>
        </p:txBody>
      </p:sp>
      <p:sp>
        <p:nvSpPr>
          <p:cNvPr id="31"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FAC3C6-A8DB-47B5-8356-8B15B070F677}"/>
              </a:ext>
            </a:extLst>
          </p:cNvPr>
          <p:cNvSpPr txBox="1"/>
          <p:nvPr/>
        </p:nvSpPr>
        <p:spPr>
          <a:xfrm>
            <a:off x="841248" y="3502152"/>
            <a:ext cx="10506456" cy="2670048"/>
          </a:xfrm>
          <a:prstGeom prst="rect">
            <a:avLst/>
          </a:prstGeom>
          <a:effectLst>
            <a:outerShdw blurRad="50800" dist="50800" dir="5400000" algn="ctr" rotWithShape="0">
              <a:schemeClr val="tx1"/>
            </a:outerShdw>
          </a:effectLst>
        </p:spPr>
        <p:txBody>
          <a:bodyPr vert="horz" lIns="91440" tIns="45720" rIns="91440" bIns="45720" rtlCol="0" anchor="t">
            <a:noAutofit/>
          </a:bodyPr>
          <a:lstStyle/>
          <a:p>
            <a:pPr marL="285750" indent="-285750">
              <a:buFont typeface="Arial"/>
              <a:buChar char="•"/>
            </a:pPr>
            <a:r>
              <a:rPr lang="en-US" dirty="0">
                <a:solidFill>
                  <a:schemeClr val="bg1"/>
                </a:solidFill>
                <a:ea typeface="+mn-lt"/>
                <a:cs typeface="+mn-lt"/>
              </a:rPr>
              <a:t>The </a:t>
            </a:r>
            <a:r>
              <a:rPr lang="en-US" dirty="0" err="1">
                <a:solidFill>
                  <a:schemeClr val="bg1"/>
                </a:solidFill>
                <a:ea typeface="+mn-lt"/>
                <a:cs typeface="+mn-lt"/>
              </a:rPr>
              <a:t>OpenManipulator</a:t>
            </a:r>
            <a:r>
              <a:rPr lang="en-US" dirty="0">
                <a:solidFill>
                  <a:schemeClr val="bg1"/>
                </a:solidFill>
                <a:ea typeface="+mn-lt"/>
                <a:cs typeface="+mn-lt"/>
              </a:rPr>
              <a:t>-X with TurtleBot3 is yet to update their page for ROS2 </a:t>
            </a:r>
            <a:r>
              <a:rPr lang="en-US" dirty="0" err="1">
                <a:solidFill>
                  <a:schemeClr val="bg1"/>
                </a:solidFill>
                <a:ea typeface="+mn-lt"/>
                <a:cs typeface="+mn-lt"/>
              </a:rPr>
              <a:t>MoveIt</a:t>
            </a:r>
            <a:r>
              <a:rPr lang="en-US" dirty="0">
                <a:solidFill>
                  <a:schemeClr val="bg1"/>
                </a:solidFill>
                <a:ea typeface="+mn-lt"/>
                <a:cs typeface="+mn-lt"/>
              </a:rPr>
              <a:t> functionality.</a:t>
            </a:r>
            <a:endParaRPr lang="en-US" dirty="0">
              <a:solidFill>
                <a:schemeClr val="bg1"/>
              </a:solidFill>
              <a:cs typeface="Calibri"/>
            </a:endParaRPr>
          </a:p>
          <a:p>
            <a:pPr marL="285750" indent="-285750">
              <a:buFont typeface="Arial"/>
              <a:buChar char="•"/>
            </a:pPr>
            <a:r>
              <a:rPr lang="en-US" dirty="0">
                <a:solidFill>
                  <a:schemeClr val="bg1"/>
                </a:solidFill>
                <a:ea typeface="+mn-lt"/>
                <a:cs typeface="+mn-lt"/>
              </a:rPr>
              <a:t>The assumption is that the bins spawned in the environment will be deleted and respawned at the disposal location which </a:t>
            </a:r>
            <a:r>
              <a:rPr lang="en-US">
                <a:solidFill>
                  <a:schemeClr val="bg1"/>
                </a:solidFill>
                <a:ea typeface="+mn-lt"/>
                <a:cs typeface="+mn-lt"/>
              </a:rPr>
              <a:t>is</a:t>
            </a:r>
            <a:r>
              <a:rPr lang="en-US" dirty="0">
                <a:solidFill>
                  <a:schemeClr val="bg1"/>
                </a:solidFill>
                <a:ea typeface="+mn-lt"/>
                <a:cs typeface="+mn-lt"/>
              </a:rPr>
              <a:t> the expected behavior of the robot.</a:t>
            </a:r>
            <a:endParaRPr lang="en-US" dirty="0">
              <a:solidFill>
                <a:schemeClr val="bg1"/>
              </a:solidFill>
              <a:cs typeface="Calibri"/>
            </a:endParaRPr>
          </a:p>
          <a:p>
            <a:pPr marL="285750" indent="-285750">
              <a:buFont typeface="Arial"/>
              <a:buChar char="•"/>
            </a:pPr>
            <a:r>
              <a:rPr lang="en-US" dirty="0">
                <a:solidFill>
                  <a:schemeClr val="bg1"/>
                </a:solidFill>
                <a:ea typeface="+mn-lt"/>
                <a:cs typeface="+mn-lt"/>
              </a:rPr>
              <a:t>Minimal support for errors and continuous integration is available from the community for specific questions in ROS2.</a:t>
            </a:r>
            <a:endParaRPr lang="en-US" dirty="0">
              <a:solidFill>
                <a:schemeClr val="bg1"/>
              </a:solidFill>
              <a:cs typeface="Calibri"/>
            </a:endParaRPr>
          </a:p>
          <a:p>
            <a:pPr marL="285750" indent="-285750">
              <a:buFont typeface="Arial"/>
              <a:buChar char="•"/>
            </a:pPr>
            <a:r>
              <a:rPr lang="en-US" dirty="0">
                <a:solidFill>
                  <a:schemeClr val="bg1"/>
                </a:solidFill>
                <a:ea typeface="+mn-lt"/>
                <a:cs typeface="+mn-lt"/>
              </a:rPr>
              <a:t>SDF file reading using C++ and parsing to Gazebo's /</a:t>
            </a:r>
            <a:r>
              <a:rPr lang="en-US" dirty="0" err="1">
                <a:solidFill>
                  <a:schemeClr val="bg1"/>
                </a:solidFill>
                <a:ea typeface="+mn-lt"/>
                <a:cs typeface="+mn-lt"/>
              </a:rPr>
              <a:t>spawn_entity</a:t>
            </a:r>
            <a:r>
              <a:rPr lang="en-US" dirty="0">
                <a:solidFill>
                  <a:schemeClr val="bg1"/>
                </a:solidFill>
                <a:ea typeface="+mn-lt"/>
                <a:cs typeface="+mn-lt"/>
              </a:rPr>
              <a:t> action doesn't exist. Work arounds can be using the ROS Parameter Server or C++ System Command.</a:t>
            </a:r>
            <a:endParaRPr lang="en-US" dirty="0">
              <a:solidFill>
                <a:schemeClr val="bg1"/>
              </a:solidFill>
              <a:cs typeface="Calibri"/>
            </a:endParaRPr>
          </a:p>
          <a:p>
            <a:pPr marL="285750" indent="-285750">
              <a:buFont typeface="Arial"/>
              <a:buChar char="•"/>
            </a:pPr>
            <a:r>
              <a:rPr lang="en-US" dirty="0">
                <a:solidFill>
                  <a:schemeClr val="bg1"/>
                </a:solidFill>
                <a:ea typeface="+mn-lt"/>
                <a:cs typeface="+mn-lt"/>
              </a:rPr>
              <a:t>Cartographer map generation doesn't work for big size maps that has a lot of open space.</a:t>
            </a:r>
          </a:p>
          <a:p>
            <a:pPr>
              <a:lnSpc>
                <a:spcPct val="90000"/>
              </a:lnSpc>
              <a:spcAft>
                <a:spcPts val="600"/>
              </a:spcAft>
            </a:pPr>
            <a:endParaRPr lang="en-US" dirty="0">
              <a:solidFill>
                <a:schemeClr val="bg1"/>
              </a:solidFill>
              <a:cs typeface="Calibri"/>
            </a:endParaRPr>
          </a:p>
        </p:txBody>
      </p:sp>
      <p:sp>
        <p:nvSpPr>
          <p:cNvPr id="5" name="TextBox 4">
            <a:extLst>
              <a:ext uri="{FF2B5EF4-FFF2-40B4-BE49-F238E27FC236}">
                <a16:creationId xmlns:a16="http://schemas.microsoft.com/office/drawing/2014/main" id="{21E23677-EE29-4111-8D81-13224BFB5C8D}"/>
              </a:ext>
            </a:extLst>
          </p:cNvPr>
          <p:cNvSpPr txBox="1"/>
          <p:nvPr/>
        </p:nvSpPr>
        <p:spPr>
          <a:xfrm>
            <a:off x="20" y="6858000"/>
            <a:ext cx="12191979" cy="230832"/>
          </a:xfrm>
          <a:prstGeom prst="rect">
            <a:avLst/>
          </a:prstGeom>
          <a:noFill/>
        </p:spPr>
        <p:txBody>
          <a:bodyPr wrap="square" rtlCol="0">
            <a:spAutoFit/>
          </a:bodyPr>
          <a:lstStyle/>
          <a:p>
            <a:r>
              <a:rPr lang="en-US" sz="900">
                <a:hlinkClick r:id="rId3" tooltip="https://www.uscreditcardguide.com/airline-hotel-bug-fares/"/>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344036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robot using a laptop sitting on a blue chair">
            <a:extLst>
              <a:ext uri="{FF2B5EF4-FFF2-40B4-BE49-F238E27FC236}">
                <a16:creationId xmlns:a16="http://schemas.microsoft.com/office/drawing/2014/main" id="{85F3611B-B341-E159-1691-A826B0BA6E13}"/>
              </a:ext>
            </a:extLst>
          </p:cNvPr>
          <p:cNvPicPr>
            <a:picLocks noChangeAspect="1"/>
          </p:cNvPicPr>
          <p:nvPr/>
        </p:nvPicPr>
        <p:blipFill rotWithShape="1">
          <a:blip r:embed="rId3">
            <a:alphaModFix amt="40000"/>
          </a:blip>
          <a:srcRect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58354B40-4AEA-4E78-9096-40D761B5A9B4}"/>
              </a:ext>
            </a:extLst>
          </p:cNvPr>
          <p:cNvSpPr>
            <a:spLocks noGrp="1"/>
          </p:cNvSpPr>
          <p:nvPr>
            <p:ph type="title"/>
          </p:nvPr>
        </p:nvSpPr>
        <p:spPr>
          <a:xfrm>
            <a:off x="841249" y="941832"/>
            <a:ext cx="10506456" cy="873935"/>
          </a:xfrm>
        </p:spPr>
        <p:txBody>
          <a:bodyPr vert="horz" lIns="91440" tIns="45720" rIns="91440" bIns="45720" rtlCol="0" anchor="b">
            <a:normAutofit/>
          </a:bodyPr>
          <a:lstStyle/>
          <a:p>
            <a:r>
              <a:rPr lang="en-US" sz="5000" dirty="0">
                <a:solidFill>
                  <a:schemeClr val="bg1"/>
                </a:solidFill>
              </a:rPr>
              <a:t>Live Demo</a:t>
            </a:r>
          </a:p>
        </p:txBody>
      </p:sp>
      <p:sp>
        <p:nvSpPr>
          <p:cNvPr id="51" name="Rectangle 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7419E72-13B1-4B12-85E3-95BDE7EE8C35}"/>
              </a:ext>
            </a:extLst>
          </p:cNvPr>
          <p:cNvSpPr txBox="1"/>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endParaRPr lang="en-US" sz="2000" dirty="0">
              <a:solidFill>
                <a:schemeClr val="bg1"/>
              </a:solidFill>
            </a:endParaRPr>
          </a:p>
        </p:txBody>
      </p:sp>
      <p:pic>
        <p:nvPicPr>
          <p:cNvPr id="4" name="Online Media 3" title="MARIO.COM - Mobile Autonomous Robot for Indoor and Outdoor Collection of Medical Waste">
            <a:hlinkClick r:id="" action="ppaction://media"/>
            <a:extLst>
              <a:ext uri="{FF2B5EF4-FFF2-40B4-BE49-F238E27FC236}">
                <a16:creationId xmlns:a16="http://schemas.microsoft.com/office/drawing/2014/main" id="{3107F325-C67C-4DB4-B2F4-659E2116D63D}"/>
              </a:ext>
            </a:extLst>
          </p:cNvPr>
          <p:cNvPicPr>
            <a:picLocks noRot="1" noChangeAspect="1"/>
          </p:cNvPicPr>
          <p:nvPr>
            <a:videoFile r:link="rId1"/>
          </p:nvPr>
        </p:nvPicPr>
        <p:blipFill>
          <a:blip r:embed="rId4"/>
          <a:stretch>
            <a:fillRect/>
          </a:stretch>
        </p:blipFill>
        <p:spPr>
          <a:xfrm>
            <a:off x="1890827" y="1815767"/>
            <a:ext cx="8407298" cy="4750123"/>
          </a:xfrm>
          <a:prstGeom prst="rect">
            <a:avLst/>
          </a:prstGeom>
        </p:spPr>
      </p:pic>
    </p:spTree>
    <p:extLst>
      <p:ext uri="{BB962C8B-B14F-4D97-AF65-F5344CB8AC3E}">
        <p14:creationId xmlns:p14="http://schemas.microsoft.com/office/powerpoint/2010/main" val="307687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4" descr="Robots That Look Like Human – Progressive Automations">
            <a:extLst>
              <a:ext uri="{FF2B5EF4-FFF2-40B4-BE49-F238E27FC236}">
                <a16:creationId xmlns:a16="http://schemas.microsoft.com/office/drawing/2014/main" id="{CA8327C5-EF6F-E83C-A3B1-9D8C05F6B256}"/>
              </a:ext>
            </a:extLst>
          </p:cNvPr>
          <p:cNvPicPr>
            <a:picLocks noChangeAspect="1"/>
          </p:cNvPicPr>
          <p:nvPr/>
        </p:nvPicPr>
        <p:blipFill rotWithShape="1">
          <a:blip r:embed="rId2">
            <a:alphaModFix amt="40000"/>
          </a:blip>
          <a:srcRect t="10907" b="46906"/>
          <a:stretch/>
        </p:blipFill>
        <p:spPr>
          <a:xfrm>
            <a:off x="20" y="10"/>
            <a:ext cx="12191980" cy="6857990"/>
          </a:xfrm>
          <a:prstGeom prst="rect">
            <a:avLst/>
          </a:prstGeom>
        </p:spPr>
      </p:pic>
      <p:sp>
        <p:nvSpPr>
          <p:cNvPr id="2" name="Title 1">
            <a:extLst>
              <a:ext uri="{FF2B5EF4-FFF2-40B4-BE49-F238E27FC236}">
                <a16:creationId xmlns:a16="http://schemas.microsoft.com/office/drawing/2014/main" id="{716388BD-4667-430E-A6B9-D0185345747A}"/>
              </a:ext>
            </a:extLst>
          </p:cNvPr>
          <p:cNvSpPr>
            <a:spLocks noGrp="1"/>
          </p:cNvSpPr>
          <p:nvPr>
            <p:ph type="title"/>
          </p:nvPr>
        </p:nvSpPr>
        <p:spPr>
          <a:xfrm>
            <a:off x="2827867" y="1981201"/>
            <a:ext cx="10186341" cy="3630720"/>
          </a:xfrm>
        </p:spPr>
        <p:txBody>
          <a:bodyPr vert="horz" lIns="91440" tIns="45720" rIns="91440" bIns="45720" rtlCol="0" anchor="b">
            <a:normAutofit/>
          </a:bodyPr>
          <a:lstStyle/>
          <a:p>
            <a:r>
              <a:rPr lang="en-US" sz="11500">
                <a:ln w="22225">
                  <a:solidFill>
                    <a:schemeClr val="tx1"/>
                  </a:solidFill>
                  <a:miter lim="800000"/>
                </a:ln>
                <a:noFill/>
              </a:rPr>
              <a:t>Thank You</a:t>
            </a:r>
          </a:p>
        </p:txBody>
      </p:sp>
    </p:spTree>
    <p:extLst>
      <p:ext uri="{BB962C8B-B14F-4D97-AF65-F5344CB8AC3E}">
        <p14:creationId xmlns:p14="http://schemas.microsoft.com/office/powerpoint/2010/main" val="41892997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Safety Gloves | Free Stock Photo | A lab technician discarding ...">
            <a:extLst>
              <a:ext uri="{FF2B5EF4-FFF2-40B4-BE49-F238E27FC236}">
                <a16:creationId xmlns:a16="http://schemas.microsoft.com/office/drawing/2014/main" id="{6D76046B-36EB-F93F-FF5A-7352E195203F}"/>
              </a:ext>
            </a:extLst>
          </p:cNvPr>
          <p:cNvPicPr>
            <a:picLocks noChangeAspect="1"/>
          </p:cNvPicPr>
          <p:nvPr/>
        </p:nvPicPr>
        <p:blipFill rotWithShape="1">
          <a:blip r:embed="rId2">
            <a:alphaModFix amt="32000"/>
          </a:blip>
          <a:srcRect t="7829" b="16920"/>
          <a:stretch/>
        </p:blipFill>
        <p:spPr>
          <a:xfrm>
            <a:off x="20" y="10"/>
            <a:ext cx="12191979" cy="6857990"/>
          </a:xfrm>
          <a:prstGeom prst="rect">
            <a:avLst/>
          </a:prstGeom>
          <a:effectLst>
            <a:outerShdw blurRad="50800" dist="50800" dir="5400000" algn="ctr" rotWithShape="0">
              <a:schemeClr val="tx1"/>
            </a:outerShdw>
          </a:effectLst>
        </p:spPr>
      </p:pic>
      <p:sp>
        <p:nvSpPr>
          <p:cNvPr id="2" name="Title 1">
            <a:extLst>
              <a:ext uri="{FF2B5EF4-FFF2-40B4-BE49-F238E27FC236}">
                <a16:creationId xmlns:a16="http://schemas.microsoft.com/office/drawing/2014/main" id="{981BEF41-5CD6-476F-9F7B-03062E9DA761}"/>
              </a:ext>
            </a:extLst>
          </p:cNvPr>
          <p:cNvSpPr>
            <a:spLocks noGrp="1"/>
          </p:cNvSpPr>
          <p:nvPr>
            <p:ph type="title"/>
          </p:nvPr>
        </p:nvSpPr>
        <p:spPr>
          <a:xfrm>
            <a:off x="841249" y="941832"/>
            <a:ext cx="10506456" cy="2057400"/>
          </a:xfrm>
          <a:effectLst>
            <a:outerShdw blurRad="50800" dist="50800" dir="5400000" algn="ctr" rotWithShape="0">
              <a:schemeClr val="tx1"/>
            </a:outerShdw>
          </a:effectLst>
        </p:spPr>
        <p:txBody>
          <a:bodyPr vert="horz" lIns="91440" tIns="45720" rIns="91440" bIns="45720" rtlCol="0" anchor="b">
            <a:normAutofit/>
          </a:bodyPr>
          <a:lstStyle/>
          <a:p>
            <a:r>
              <a:rPr lang="en-US" sz="5000" dirty="0">
                <a:solidFill>
                  <a:schemeClr val="bg1"/>
                </a:solidFill>
              </a:rPr>
              <a:t>Motivation</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917E2F2-1903-47A1-85D7-53AA2A13FCDC}"/>
              </a:ext>
            </a:extLst>
          </p:cNvPr>
          <p:cNvSpPr txBox="1"/>
          <p:nvPr/>
        </p:nvSpPr>
        <p:spPr>
          <a:xfrm>
            <a:off x="841248" y="3489014"/>
            <a:ext cx="10713418" cy="2670048"/>
          </a:xfrm>
          <a:prstGeom prst="rect">
            <a:avLst/>
          </a:prstGeom>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p>
            <a:pPr algn="just">
              <a:lnSpc>
                <a:spcPct val="90000"/>
              </a:lnSpc>
              <a:spcAft>
                <a:spcPts val="600"/>
              </a:spcAft>
            </a:pPr>
            <a:r>
              <a:rPr lang="en-US" sz="2000" dirty="0">
                <a:solidFill>
                  <a:schemeClr val="bg1"/>
                </a:solidFill>
              </a:rPr>
              <a:t>Hospital waste transport and handling is a time-consuming, hazardous and infectious process as the staff is exposed to be in contact with medical and bio-hazardous substances. The biomedical waste collected from the hospital should not be stored in bins for more than 24 hours and has to be disposed of immediately. In order to avoid stagnation, we need to ensure regular and safe disposal of waste to help the hospital maintain a clean environment for the patients, staff, and visitors.</a:t>
            </a:r>
            <a:endParaRPr lang="en-US">
              <a:solidFill>
                <a:schemeClr val="bg1"/>
              </a:solidFill>
            </a:endParaRPr>
          </a:p>
          <a:p>
            <a:pPr algn="just">
              <a:lnSpc>
                <a:spcPct val="90000"/>
              </a:lnSpc>
              <a:spcAft>
                <a:spcPts val="600"/>
              </a:spcAft>
            </a:pPr>
            <a:r>
              <a:rPr lang="en-US" sz="2000" dirty="0">
                <a:solidFill>
                  <a:schemeClr val="bg1"/>
                </a:solidFill>
                <a:cs typeface="Calibri"/>
              </a:rPr>
              <a:t>BUT.. how do we solve this efficiently by minimizing the risk, we thought for a while and were out of ideas</a:t>
            </a:r>
          </a:p>
          <a:p>
            <a:pPr algn="just">
              <a:lnSpc>
                <a:spcPct val="90000"/>
              </a:lnSpc>
              <a:spcAft>
                <a:spcPts val="600"/>
              </a:spcAft>
            </a:pPr>
            <a:r>
              <a:rPr lang="en-US" sz="2000" dirty="0">
                <a:solidFill>
                  <a:schemeClr val="bg1"/>
                </a:solidFill>
                <a:cs typeface="Calibri"/>
              </a:rPr>
              <a:t>THEN.. We closed our laptops and watched Wall-E, that is when an epiphany hit me, </a:t>
            </a:r>
          </a:p>
          <a:p>
            <a:pPr algn="just">
              <a:lnSpc>
                <a:spcPct val="90000"/>
              </a:lnSpc>
              <a:spcAft>
                <a:spcPts val="600"/>
              </a:spcAft>
            </a:pPr>
            <a:r>
              <a:rPr lang="en-US" sz="2000" dirty="0">
                <a:solidFill>
                  <a:schemeClr val="bg1"/>
                </a:solidFill>
                <a:cs typeface="Calibri"/>
              </a:rPr>
              <a:t>WHY.. Shouldn't we just make something like Wall-E with whatever we have at our hand. </a:t>
            </a:r>
            <a:endParaRPr lang="en-US">
              <a:solidFill>
                <a:schemeClr val="bg1"/>
              </a:solidFill>
              <a:cs typeface="Calibri" panose="020F0502020204030204"/>
            </a:endParaRPr>
          </a:p>
          <a:p>
            <a:pPr algn="just">
              <a:lnSpc>
                <a:spcPct val="90000"/>
              </a:lnSpc>
              <a:spcAft>
                <a:spcPts val="600"/>
              </a:spcAft>
            </a:pPr>
            <a:r>
              <a:rPr lang="en-US" sz="2000" dirty="0">
                <a:solidFill>
                  <a:schemeClr val="bg1"/>
                </a:solidFill>
                <a:cs typeface="Calibri"/>
              </a:rPr>
              <a:t>SO.. We discussed and ended up with our project idea MARIO-COM</a:t>
            </a:r>
          </a:p>
        </p:txBody>
      </p:sp>
    </p:spTree>
    <p:extLst>
      <p:ext uri="{BB962C8B-B14F-4D97-AF65-F5344CB8AC3E}">
        <p14:creationId xmlns:p14="http://schemas.microsoft.com/office/powerpoint/2010/main" val="29546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artoon of a robot on a rocky hill&#10;&#10;Description automatically generated">
            <a:extLst>
              <a:ext uri="{FF2B5EF4-FFF2-40B4-BE49-F238E27FC236}">
                <a16:creationId xmlns:a16="http://schemas.microsoft.com/office/drawing/2014/main" id="{DE713F9D-F507-D49D-8874-D5CF3106F5B3}"/>
              </a:ext>
            </a:extLst>
          </p:cNvPr>
          <p:cNvPicPr>
            <a:picLocks noChangeAspect="1"/>
          </p:cNvPicPr>
          <p:nvPr/>
        </p:nvPicPr>
        <p:blipFill rotWithShape="1">
          <a:blip r:embed="rId2">
            <a:alphaModFix amt="38000"/>
            <a:extLst>
              <a:ext uri="{837473B0-CC2E-450A-ABE3-18F120FF3D39}">
                <a1611:picAttrSrcUrl xmlns:a1611="http://schemas.microsoft.com/office/drawing/2016/11/main" r:id="rId3"/>
              </a:ext>
            </a:extLst>
          </a:blip>
          <a:srcRect t="2061" b="3002"/>
          <a:stretch/>
        </p:blipFill>
        <p:spPr>
          <a:xfrm>
            <a:off x="20" y="10"/>
            <a:ext cx="12191979" cy="6857990"/>
          </a:xfrm>
          <a:prstGeom prst="rect">
            <a:avLst/>
          </a:prstGeom>
        </p:spPr>
      </p:pic>
      <p:sp>
        <p:nvSpPr>
          <p:cNvPr id="2" name="Title 1">
            <a:extLst>
              <a:ext uri="{FF2B5EF4-FFF2-40B4-BE49-F238E27FC236}">
                <a16:creationId xmlns:a16="http://schemas.microsoft.com/office/drawing/2014/main" id="{E4B89742-0C87-41DF-8FB5-EC99B64ACC04}"/>
              </a:ext>
            </a:extLst>
          </p:cNvPr>
          <p:cNvSpPr>
            <a:spLocks noGrp="1"/>
          </p:cNvSpPr>
          <p:nvPr>
            <p:ph type="title"/>
          </p:nvPr>
        </p:nvSpPr>
        <p:spPr>
          <a:xfrm>
            <a:off x="841249" y="941832"/>
            <a:ext cx="10506456" cy="2057400"/>
          </a:xfrm>
          <a:effectLst>
            <a:outerShdw blurRad="50800" dist="50800" dir="5400000" algn="ctr" rotWithShape="0">
              <a:schemeClr val="tx1"/>
            </a:outerShdw>
          </a:effectLst>
        </p:spPr>
        <p:txBody>
          <a:bodyPr vert="horz" lIns="91440" tIns="45720" rIns="91440" bIns="45720" rtlCol="0" anchor="b">
            <a:normAutofit/>
          </a:bodyPr>
          <a:lstStyle/>
          <a:p>
            <a:r>
              <a:rPr lang="en-US" sz="5000" dirty="0">
                <a:solidFill>
                  <a:schemeClr val="bg1"/>
                </a:solidFill>
              </a:rPr>
              <a:t>Objective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5AC492C-8BD1-4A5C-84DB-9AF1EE9495A4}"/>
              </a:ext>
            </a:extLst>
          </p:cNvPr>
          <p:cNvSpPr txBox="1"/>
          <p:nvPr/>
        </p:nvSpPr>
        <p:spPr>
          <a:xfrm>
            <a:off x="841248" y="3502152"/>
            <a:ext cx="10506455" cy="2670048"/>
          </a:xfrm>
          <a:prstGeom prst="rect">
            <a:avLst/>
          </a:prstGeom>
          <a:effectLst>
            <a:outerShdw blurRad="50800" dist="38100" dir="2700000" algn="tl" rotWithShape="0">
              <a:prstClr val="black"/>
            </a:outerShdw>
          </a:effectLst>
        </p:spPr>
        <p:txBody>
          <a:bodyPr vert="horz" lIns="91440" tIns="45720" rIns="91440" bIns="45720" rtlCol="0">
            <a:normAutofit/>
          </a:bodyPr>
          <a:lstStyle/>
          <a:p>
            <a:pPr>
              <a:lnSpc>
                <a:spcPct val="90000"/>
              </a:lnSpc>
              <a:spcAft>
                <a:spcPts val="600"/>
              </a:spcAft>
            </a:pPr>
            <a:r>
              <a:rPr lang="en-US" sz="2000" dirty="0">
                <a:solidFill>
                  <a:schemeClr val="bg1"/>
                </a:solidFill>
              </a:rPr>
              <a:t>The objective of this project is to design and deploy a mobile robot-based medical waste collection and disposal solution to efficiently and safely transport medical waste trash bins from different locations inside a hospital to the disposal zone. </a:t>
            </a:r>
          </a:p>
        </p:txBody>
      </p:sp>
      <p:sp>
        <p:nvSpPr>
          <p:cNvPr id="6" name="TextBox 5">
            <a:extLst>
              <a:ext uri="{FF2B5EF4-FFF2-40B4-BE49-F238E27FC236}">
                <a16:creationId xmlns:a16="http://schemas.microsoft.com/office/drawing/2014/main" id="{7744FE14-8B39-7CB9-C68F-8326CCD7BD4D}"/>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451233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FF557-69FC-05A6-74E4-ACEAA8F9B58D}"/>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Quad Chart</a:t>
            </a:r>
            <a:endParaRPr lang="en-US" sz="3600">
              <a:solidFill>
                <a:srgbClr val="FFFFFF"/>
              </a:solidFill>
            </a:endParaRPr>
          </a:p>
        </p:txBody>
      </p:sp>
      <p:pic>
        <p:nvPicPr>
          <p:cNvPr id="4" name="Picture 4" descr="A diagram of a process&#10;&#10;Description automatically generated">
            <a:extLst>
              <a:ext uri="{FF2B5EF4-FFF2-40B4-BE49-F238E27FC236}">
                <a16:creationId xmlns:a16="http://schemas.microsoft.com/office/drawing/2014/main" id="{7AA8CADF-864B-BDFD-CAAC-B8D762651132}"/>
              </a:ext>
            </a:extLst>
          </p:cNvPr>
          <p:cNvPicPr>
            <a:picLocks noChangeAspect="1"/>
          </p:cNvPicPr>
          <p:nvPr/>
        </p:nvPicPr>
        <p:blipFill>
          <a:blip r:embed="rId2"/>
          <a:stretch>
            <a:fillRect/>
          </a:stretch>
        </p:blipFill>
        <p:spPr>
          <a:xfrm>
            <a:off x="4382205" y="519208"/>
            <a:ext cx="7476848" cy="5431552"/>
          </a:xfrm>
          <a:prstGeom prst="rect">
            <a:avLst/>
          </a:prstGeom>
        </p:spPr>
      </p:pic>
    </p:spTree>
    <p:extLst>
      <p:ext uri="{BB962C8B-B14F-4D97-AF65-F5344CB8AC3E}">
        <p14:creationId xmlns:p14="http://schemas.microsoft.com/office/powerpoint/2010/main" val="371755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Cute yellow robot">
            <a:extLst>
              <a:ext uri="{FF2B5EF4-FFF2-40B4-BE49-F238E27FC236}">
                <a16:creationId xmlns:a16="http://schemas.microsoft.com/office/drawing/2014/main" id="{D101C140-A398-5875-9EFF-A102565FA7AD}"/>
              </a:ext>
            </a:extLst>
          </p:cNvPr>
          <p:cNvPicPr>
            <a:picLocks noChangeAspect="1"/>
          </p:cNvPicPr>
          <p:nvPr/>
        </p:nvPicPr>
        <p:blipFill rotWithShape="1">
          <a:blip r:embed="rId2">
            <a:alphaModFix amt="40000"/>
          </a:blip>
          <a:srcRect t="15728"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F2EEF7ED-823E-47C5-92A7-680A085874FF}"/>
              </a:ext>
            </a:extLst>
          </p:cNvPr>
          <p:cNvSpPr>
            <a:spLocks noGrp="1"/>
          </p:cNvSpPr>
          <p:nvPr>
            <p:ph type="title"/>
          </p:nvPr>
        </p:nvSpPr>
        <p:spPr>
          <a:xfrm>
            <a:off x="841249" y="941832"/>
            <a:ext cx="10506456" cy="2057400"/>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000" dirty="0">
                <a:solidFill>
                  <a:schemeClr val="bg1"/>
                </a:solidFill>
              </a:rPr>
              <a:t>Robot Architecture</a:t>
            </a:r>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6E8B30D-4B74-462A-9F91-58823759898F}"/>
              </a:ext>
            </a:extLst>
          </p:cNvPr>
          <p:cNvSpPr txBox="1"/>
          <p:nvPr/>
        </p:nvSpPr>
        <p:spPr>
          <a:xfrm>
            <a:off x="841248" y="3502152"/>
            <a:ext cx="10506456" cy="2670048"/>
          </a:xfrm>
          <a:prstGeom prst="rect">
            <a:avLst/>
          </a:prstGeom>
          <a:effectLst>
            <a:outerShdw blurRad="50800" dist="38100" dir="8100000" algn="tr" rotWithShape="0">
              <a:prstClr val="black">
                <a:alpha val="40000"/>
              </a:prstClr>
            </a:outerShdw>
          </a:effectLst>
        </p:spPr>
        <p:txBody>
          <a:bodyPr vert="horz" lIns="91440" tIns="45720" rIns="91440" bIns="45720" rtlCol="0">
            <a:normAutofit/>
          </a:bodyPr>
          <a:lstStyle/>
          <a:p>
            <a:pPr marL="342900" indent="-342900">
              <a:lnSpc>
                <a:spcPct val="90000"/>
              </a:lnSpc>
              <a:spcAft>
                <a:spcPts val="600"/>
              </a:spcAft>
              <a:buFontTx/>
              <a:buChar char="-"/>
            </a:pPr>
            <a:r>
              <a:rPr lang="en-US" sz="2000" dirty="0">
                <a:solidFill>
                  <a:schemeClr val="bg1"/>
                </a:solidFill>
              </a:rPr>
              <a:t>ROBOTIS </a:t>
            </a:r>
            <a:r>
              <a:rPr lang="en-US" sz="2000" dirty="0" err="1">
                <a:solidFill>
                  <a:schemeClr val="bg1"/>
                </a:solidFill>
              </a:rPr>
              <a:t>Turtlebot</a:t>
            </a:r>
            <a:endParaRPr lang="en-US" sz="2000" dirty="0">
              <a:solidFill>
                <a:schemeClr val="bg1"/>
              </a:solidFill>
            </a:endParaRPr>
          </a:p>
          <a:p>
            <a:pPr marL="342900" indent="-342900">
              <a:lnSpc>
                <a:spcPct val="90000"/>
              </a:lnSpc>
              <a:spcAft>
                <a:spcPts val="600"/>
              </a:spcAft>
              <a:buFontTx/>
              <a:buChar char="-"/>
            </a:pPr>
            <a:r>
              <a:rPr lang="en-US" sz="2000" dirty="0">
                <a:solidFill>
                  <a:schemeClr val="bg1"/>
                </a:solidFill>
              </a:rPr>
              <a:t>Open Manipulator X Gripper</a:t>
            </a:r>
          </a:p>
          <a:p>
            <a:pPr marL="342900" indent="-342900">
              <a:lnSpc>
                <a:spcPct val="90000"/>
              </a:lnSpc>
              <a:spcAft>
                <a:spcPts val="600"/>
              </a:spcAft>
              <a:buFontTx/>
              <a:buChar char="-"/>
            </a:pPr>
            <a:r>
              <a:rPr lang="en-US" sz="2000" dirty="0">
                <a:solidFill>
                  <a:schemeClr val="bg1"/>
                </a:solidFill>
              </a:rPr>
              <a:t>Camera Sensor </a:t>
            </a:r>
          </a:p>
          <a:p>
            <a:pPr marL="342900" indent="-342900">
              <a:lnSpc>
                <a:spcPct val="90000"/>
              </a:lnSpc>
              <a:spcAft>
                <a:spcPts val="600"/>
              </a:spcAft>
              <a:buFontTx/>
              <a:buChar char="-"/>
            </a:pPr>
            <a:r>
              <a:rPr lang="en-US" sz="2000" dirty="0">
                <a:solidFill>
                  <a:schemeClr val="bg1"/>
                </a:solidFill>
              </a:rPr>
              <a:t>LIDAR Sensor</a:t>
            </a:r>
          </a:p>
        </p:txBody>
      </p:sp>
    </p:spTree>
    <p:extLst>
      <p:ext uri="{BB962C8B-B14F-4D97-AF65-F5344CB8AC3E}">
        <p14:creationId xmlns:p14="http://schemas.microsoft.com/office/powerpoint/2010/main" val="1123749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4F87720-0D84-CC2F-14B5-34B07DB725BA}"/>
              </a:ext>
            </a:extLst>
          </p:cNvPr>
          <p:cNvPicPr>
            <a:picLocks noChangeAspect="1"/>
          </p:cNvPicPr>
          <p:nvPr/>
        </p:nvPicPr>
        <p:blipFill>
          <a:blip r:embed="rId2">
            <a:alphaModFix amt="42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812" b="7812"/>
          <a:stretch/>
        </p:blipFill>
        <p:spPr>
          <a:xfrm>
            <a:off x="20" y="10"/>
            <a:ext cx="12191979" cy="6857990"/>
          </a:xfrm>
          <a:prstGeom prst="rect">
            <a:avLst/>
          </a:prstGeom>
          <a:effectLst>
            <a:outerShdw blurRad="292100" dist="50800" dir="5400000" algn="ctr" rotWithShape="0">
              <a:schemeClr val="tx1"/>
            </a:outerShdw>
          </a:effectLst>
        </p:spPr>
      </p:pic>
      <p:sp>
        <p:nvSpPr>
          <p:cNvPr id="2" name="Title 1">
            <a:extLst>
              <a:ext uri="{FF2B5EF4-FFF2-40B4-BE49-F238E27FC236}">
                <a16:creationId xmlns:a16="http://schemas.microsoft.com/office/drawing/2014/main" id="{5B5D86C0-43E2-4D66-B686-EB327AC1A61D}"/>
              </a:ext>
            </a:extLst>
          </p:cNvPr>
          <p:cNvSpPr>
            <a:spLocks noGrp="1"/>
          </p:cNvSpPr>
          <p:nvPr>
            <p:ph type="title"/>
          </p:nvPr>
        </p:nvSpPr>
        <p:spPr>
          <a:xfrm>
            <a:off x="841249" y="941832"/>
            <a:ext cx="10506456" cy="2057400"/>
          </a:xfrm>
          <a:effectLst>
            <a:outerShdw blurRad="50800" dist="50800" dir="5400000" algn="ctr" rotWithShape="0">
              <a:schemeClr val="tx1"/>
            </a:outerShdw>
          </a:effectLst>
        </p:spPr>
        <p:txBody>
          <a:bodyPr vert="horz" lIns="91440" tIns="45720" rIns="91440" bIns="45720" rtlCol="0" anchor="b">
            <a:normAutofit/>
          </a:bodyPr>
          <a:lstStyle/>
          <a:p>
            <a:r>
              <a:rPr lang="en-US" sz="5000" dirty="0">
                <a:solidFill>
                  <a:schemeClr val="bg1"/>
                </a:solidFill>
              </a:rPr>
              <a:t>Software Architecture &amp; Development</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59B396E-7296-4716-A694-CC45E5D27DB7}"/>
              </a:ext>
            </a:extLst>
          </p:cNvPr>
          <p:cNvSpPr txBox="1"/>
          <p:nvPr/>
        </p:nvSpPr>
        <p:spPr>
          <a:xfrm>
            <a:off x="3348881" y="3436146"/>
            <a:ext cx="4198838" cy="2670048"/>
          </a:xfrm>
          <a:prstGeom prst="rect">
            <a:avLst/>
          </a:prstGeom>
          <a:effectLst>
            <a:outerShdw blurRad="50800" dist="50800" dir="5400000" algn="ctr" rotWithShape="0">
              <a:schemeClr val="tx1"/>
            </a:outerShdw>
          </a:effectLst>
        </p:spPr>
        <p:txBody>
          <a:bodyPr vert="horz" lIns="91440" tIns="45720" rIns="91440" bIns="45720" rtlCol="0">
            <a:normAutofit/>
          </a:bodyPr>
          <a:lstStyle/>
          <a:p>
            <a:pPr marL="342900" indent="-342900">
              <a:lnSpc>
                <a:spcPct val="90000"/>
              </a:lnSpc>
              <a:spcAft>
                <a:spcPts val="600"/>
              </a:spcAft>
              <a:buFontTx/>
              <a:buChar char="-"/>
            </a:pPr>
            <a:r>
              <a:rPr lang="en-US" sz="2000" dirty="0">
                <a:solidFill>
                  <a:schemeClr val="bg1"/>
                </a:solidFill>
              </a:rPr>
              <a:t>Perception </a:t>
            </a:r>
          </a:p>
          <a:p>
            <a:pPr marL="342900" indent="-342900">
              <a:lnSpc>
                <a:spcPct val="90000"/>
              </a:lnSpc>
              <a:spcAft>
                <a:spcPts val="600"/>
              </a:spcAft>
              <a:buFontTx/>
              <a:buChar char="-"/>
            </a:pPr>
            <a:r>
              <a:rPr lang="en-US" sz="2000" dirty="0">
                <a:solidFill>
                  <a:schemeClr val="bg1"/>
                </a:solidFill>
              </a:rPr>
              <a:t>Navigation </a:t>
            </a:r>
          </a:p>
          <a:p>
            <a:pPr marL="342900" indent="-342900">
              <a:lnSpc>
                <a:spcPct val="90000"/>
              </a:lnSpc>
              <a:spcAft>
                <a:spcPts val="600"/>
              </a:spcAft>
              <a:buFontTx/>
              <a:buChar char="-"/>
            </a:pPr>
            <a:r>
              <a:rPr lang="en-US" sz="2000" dirty="0">
                <a:solidFill>
                  <a:schemeClr val="bg1"/>
                </a:solidFill>
              </a:rPr>
              <a:t>Manipulation</a:t>
            </a:r>
          </a:p>
          <a:p>
            <a:pPr marL="342900" indent="-342900">
              <a:lnSpc>
                <a:spcPct val="90000"/>
              </a:lnSpc>
              <a:spcAft>
                <a:spcPts val="600"/>
              </a:spcAft>
              <a:buFontTx/>
              <a:buChar char="-"/>
            </a:pPr>
            <a:endParaRPr lang="en-US" sz="2000" dirty="0">
              <a:solidFill>
                <a:schemeClr val="bg1"/>
              </a:solidFill>
            </a:endParaRPr>
          </a:p>
        </p:txBody>
      </p:sp>
      <p:sp>
        <p:nvSpPr>
          <p:cNvPr id="10" name="TextBox 9">
            <a:extLst>
              <a:ext uri="{FF2B5EF4-FFF2-40B4-BE49-F238E27FC236}">
                <a16:creationId xmlns:a16="http://schemas.microsoft.com/office/drawing/2014/main" id="{E2723B12-0695-4C70-80EC-B6A5CFAA6889}"/>
              </a:ext>
            </a:extLst>
          </p:cNvPr>
          <p:cNvSpPr txBox="1"/>
          <p:nvPr/>
        </p:nvSpPr>
        <p:spPr>
          <a:xfrm>
            <a:off x="7179130" y="3421854"/>
            <a:ext cx="6389914" cy="1320361"/>
          </a:xfrm>
          <a:prstGeom prst="rect">
            <a:avLst/>
          </a:prstGeom>
          <a:noFill/>
          <a:effectLst>
            <a:outerShdw blurRad="50800" dist="50800" dir="5400000" algn="ctr" rotWithShape="0">
              <a:schemeClr val="tx1"/>
            </a:outerShdw>
          </a:effectLst>
        </p:spPr>
        <p:txBody>
          <a:bodyPr wrap="square">
            <a:spAutoFit/>
          </a:bodyPr>
          <a:lstStyle/>
          <a:p>
            <a:pPr marL="342900" indent="-342900">
              <a:lnSpc>
                <a:spcPct val="90000"/>
              </a:lnSpc>
              <a:spcAft>
                <a:spcPts val="600"/>
              </a:spcAft>
              <a:buFontTx/>
              <a:buChar char="-"/>
            </a:pPr>
            <a:r>
              <a:rPr lang="en-US" sz="1800" dirty="0">
                <a:solidFill>
                  <a:schemeClr val="bg1"/>
                </a:solidFill>
              </a:rPr>
              <a:t>AIP</a:t>
            </a:r>
          </a:p>
          <a:p>
            <a:pPr marL="342900" indent="-342900">
              <a:lnSpc>
                <a:spcPct val="90000"/>
              </a:lnSpc>
              <a:spcAft>
                <a:spcPts val="600"/>
              </a:spcAft>
              <a:buFontTx/>
              <a:buChar char="-"/>
            </a:pPr>
            <a:r>
              <a:rPr lang="en-US" sz="1800" dirty="0">
                <a:solidFill>
                  <a:schemeClr val="bg1"/>
                </a:solidFill>
              </a:rPr>
              <a:t>Programming</a:t>
            </a:r>
          </a:p>
          <a:p>
            <a:pPr marL="342900" indent="-342900">
              <a:lnSpc>
                <a:spcPct val="90000"/>
              </a:lnSpc>
              <a:spcAft>
                <a:spcPts val="600"/>
              </a:spcAft>
              <a:buFontTx/>
              <a:buChar char="-"/>
            </a:pPr>
            <a:r>
              <a:rPr lang="en-US" sz="1800" dirty="0">
                <a:solidFill>
                  <a:schemeClr val="bg1"/>
                </a:solidFill>
              </a:rPr>
              <a:t>Testing</a:t>
            </a:r>
          </a:p>
          <a:p>
            <a:pPr marL="342900" indent="-342900">
              <a:lnSpc>
                <a:spcPct val="90000"/>
              </a:lnSpc>
              <a:spcAft>
                <a:spcPts val="600"/>
              </a:spcAft>
              <a:buFontTx/>
              <a:buChar char="-"/>
            </a:pPr>
            <a:r>
              <a:rPr lang="en-US" sz="1800" dirty="0">
                <a:solidFill>
                  <a:schemeClr val="bg1"/>
                </a:solidFill>
              </a:rPr>
              <a:t>Version Control</a:t>
            </a:r>
          </a:p>
        </p:txBody>
      </p:sp>
    </p:spTree>
    <p:extLst>
      <p:ext uri="{BB962C8B-B14F-4D97-AF65-F5344CB8AC3E}">
        <p14:creationId xmlns:p14="http://schemas.microsoft.com/office/powerpoint/2010/main" val="30749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D86C0-43E2-4D66-B686-EB327AC1A61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a:solidFill>
                  <a:srgbClr val="FFFFFF"/>
                </a:solidFill>
              </a:rPr>
              <a:t>Activity Diagram</a:t>
            </a:r>
          </a:p>
        </p:txBody>
      </p:sp>
      <p:pic>
        <p:nvPicPr>
          <p:cNvPr id="5" name="Picture 5" descr="A diagram of a robot&#10;&#10;Description automatically generated">
            <a:extLst>
              <a:ext uri="{FF2B5EF4-FFF2-40B4-BE49-F238E27FC236}">
                <a16:creationId xmlns:a16="http://schemas.microsoft.com/office/drawing/2014/main" id="{5BC6A252-B96D-8674-481F-1E01D8728896}"/>
              </a:ext>
            </a:extLst>
          </p:cNvPr>
          <p:cNvPicPr>
            <a:picLocks noChangeAspect="1"/>
          </p:cNvPicPr>
          <p:nvPr/>
        </p:nvPicPr>
        <p:blipFill>
          <a:blip r:embed="rId2"/>
          <a:stretch>
            <a:fillRect/>
          </a:stretch>
        </p:blipFill>
        <p:spPr>
          <a:xfrm>
            <a:off x="5044253" y="107244"/>
            <a:ext cx="6594901" cy="6650590"/>
          </a:xfrm>
          <a:prstGeom prst="rect">
            <a:avLst/>
          </a:prstGeom>
        </p:spPr>
      </p:pic>
      <p:sp>
        <p:nvSpPr>
          <p:cNvPr id="6" name="TextBox 5">
            <a:extLst>
              <a:ext uri="{FF2B5EF4-FFF2-40B4-BE49-F238E27FC236}">
                <a16:creationId xmlns:a16="http://schemas.microsoft.com/office/drawing/2014/main" id="{1666A0E5-9E72-0261-B8D8-2556B4F72A85}"/>
              </a:ext>
            </a:extLst>
          </p:cNvPr>
          <p:cNvSpPr txBox="1"/>
          <p:nvPr/>
        </p:nvSpPr>
        <p:spPr>
          <a:xfrm>
            <a:off x="1234252" y="5100696"/>
            <a:ext cx="2225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Activity Diagram Link</a:t>
            </a:r>
            <a:endParaRPr lang="en-US">
              <a:cs typeface="Calibri"/>
            </a:endParaRPr>
          </a:p>
        </p:txBody>
      </p:sp>
    </p:spTree>
    <p:extLst>
      <p:ext uri="{BB962C8B-B14F-4D97-AF65-F5344CB8AC3E}">
        <p14:creationId xmlns:p14="http://schemas.microsoft.com/office/powerpoint/2010/main" val="307895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D86C0-43E2-4D66-B686-EB327AC1A61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UML</a:t>
            </a:r>
            <a:br>
              <a:rPr lang="en-US" sz="3600" dirty="0">
                <a:solidFill>
                  <a:srgbClr val="FFFFFF"/>
                </a:solidFill>
              </a:rPr>
            </a:br>
            <a:r>
              <a:rPr lang="en-US" sz="3600" dirty="0">
                <a:solidFill>
                  <a:srgbClr val="FFFFFF"/>
                </a:solidFill>
              </a:rPr>
              <a:t>Diagram</a:t>
            </a:r>
          </a:p>
        </p:txBody>
      </p:sp>
      <p:pic>
        <p:nvPicPr>
          <p:cNvPr id="4" name="Picture 5" descr="A computer screen shot of a diagram&#10;&#10;Description automatically generated">
            <a:extLst>
              <a:ext uri="{FF2B5EF4-FFF2-40B4-BE49-F238E27FC236}">
                <a16:creationId xmlns:a16="http://schemas.microsoft.com/office/drawing/2014/main" id="{85D55CCF-A134-65A5-DB9D-E39DDAB9915F}"/>
              </a:ext>
            </a:extLst>
          </p:cNvPr>
          <p:cNvPicPr>
            <a:picLocks noChangeAspect="1"/>
          </p:cNvPicPr>
          <p:nvPr/>
        </p:nvPicPr>
        <p:blipFill>
          <a:blip r:embed="rId2"/>
          <a:stretch>
            <a:fillRect/>
          </a:stretch>
        </p:blipFill>
        <p:spPr>
          <a:xfrm>
            <a:off x="4319881" y="406138"/>
            <a:ext cx="7644459" cy="6045723"/>
          </a:xfrm>
          <a:prstGeom prst="rect">
            <a:avLst/>
          </a:prstGeom>
        </p:spPr>
      </p:pic>
      <p:sp>
        <p:nvSpPr>
          <p:cNvPr id="6" name="TextBox 5">
            <a:extLst>
              <a:ext uri="{FF2B5EF4-FFF2-40B4-BE49-F238E27FC236}">
                <a16:creationId xmlns:a16="http://schemas.microsoft.com/office/drawing/2014/main" id="{4C865135-51EC-39E6-3AE0-371609F9777D}"/>
              </a:ext>
            </a:extLst>
          </p:cNvPr>
          <p:cNvSpPr txBox="1"/>
          <p:nvPr/>
        </p:nvSpPr>
        <p:spPr>
          <a:xfrm>
            <a:off x="1328326" y="5326475"/>
            <a:ext cx="2037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UML Diagram Link</a:t>
            </a:r>
            <a:endParaRPr lang="en-US"/>
          </a:p>
        </p:txBody>
      </p:sp>
    </p:spTree>
    <p:extLst>
      <p:ext uri="{BB962C8B-B14F-4D97-AF65-F5344CB8AC3E}">
        <p14:creationId xmlns:p14="http://schemas.microsoft.com/office/powerpoint/2010/main" val="6876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43182B2-CE22-55D2-94FE-478A4912B056}"/>
              </a:ext>
            </a:extLst>
          </p:cNvPr>
          <p:cNvPicPr>
            <a:picLocks noChangeAspect="1"/>
          </p:cNvPicPr>
          <p:nvPr/>
        </p:nvPicPr>
        <p:blipFill>
          <a:blip r:embed="rId2">
            <a:alphaModFix amt="38000"/>
            <a:extLst>
              <a:ext uri="{BEBA8EAE-BF5A-486C-A8C5-ECC9F3942E4B}">
                <a14:imgProps xmlns:a14="http://schemas.microsoft.com/office/drawing/2010/main">
                  <a14:imgLayer r:embed="rId3">
                    <a14:imgEffect>
                      <a14:brightnessContrast bright="-8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12500" b="12500"/>
          <a:stretch/>
        </p:blipFill>
        <p:spPr>
          <a:xfrm>
            <a:off x="20" y="10"/>
            <a:ext cx="12191979" cy="7683052"/>
          </a:xfrm>
          <a:prstGeom prst="rect">
            <a:avLst/>
          </a:prstGeom>
          <a:effectLst/>
        </p:spPr>
      </p:pic>
      <p:sp>
        <p:nvSpPr>
          <p:cNvPr id="2" name="Title 1">
            <a:extLst>
              <a:ext uri="{FF2B5EF4-FFF2-40B4-BE49-F238E27FC236}">
                <a16:creationId xmlns:a16="http://schemas.microsoft.com/office/drawing/2014/main" id="{E1573C8C-327B-4E34-808B-50951759310D}"/>
              </a:ext>
            </a:extLst>
          </p:cNvPr>
          <p:cNvSpPr>
            <a:spLocks noGrp="1"/>
          </p:cNvSpPr>
          <p:nvPr>
            <p:ph type="title"/>
          </p:nvPr>
        </p:nvSpPr>
        <p:spPr>
          <a:xfrm>
            <a:off x="841249" y="941832"/>
            <a:ext cx="10506456" cy="2057400"/>
          </a:xfrm>
          <a:effectLst>
            <a:outerShdw blurRad="50800" dist="38100" dir="8100000" algn="tr" rotWithShape="0">
              <a:prstClr val="black">
                <a:alpha val="40000"/>
              </a:prstClr>
            </a:outerShdw>
          </a:effectLst>
        </p:spPr>
        <p:txBody>
          <a:bodyPr vert="horz" lIns="91440" tIns="45720" rIns="91440" bIns="45720" rtlCol="0" anchor="b">
            <a:normAutofit/>
          </a:bodyPr>
          <a:lstStyle/>
          <a:p>
            <a:r>
              <a:rPr lang="en-US" sz="5000" dirty="0">
                <a:solidFill>
                  <a:schemeClr val="bg1"/>
                </a:solidFill>
              </a:rPr>
              <a:t>Tools and Dependencies</a:t>
            </a:r>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58B04F6-23A2-4D6C-B97F-ED59657C3B8C}"/>
              </a:ext>
            </a:extLst>
          </p:cNvPr>
          <p:cNvSpPr txBox="1"/>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endParaRPr lang="en-US" sz="2000" dirty="0">
              <a:solidFill>
                <a:schemeClr val="bg1"/>
              </a:solidFill>
            </a:endParaRPr>
          </a:p>
        </p:txBody>
      </p:sp>
      <p:sp>
        <p:nvSpPr>
          <p:cNvPr id="10" name="TextBox 9">
            <a:extLst>
              <a:ext uri="{FF2B5EF4-FFF2-40B4-BE49-F238E27FC236}">
                <a16:creationId xmlns:a16="http://schemas.microsoft.com/office/drawing/2014/main" id="{C3262B09-CDFA-451B-AD04-9B69B7A3B333}"/>
              </a:ext>
            </a:extLst>
          </p:cNvPr>
          <p:cNvSpPr txBox="1"/>
          <p:nvPr/>
        </p:nvSpPr>
        <p:spPr>
          <a:xfrm>
            <a:off x="841247" y="3550762"/>
            <a:ext cx="3919939" cy="1754326"/>
          </a:xfrm>
          <a:prstGeom prst="rect">
            <a:avLst/>
          </a:prstGeom>
          <a:noFill/>
          <a:effectLst>
            <a:outerShdw blurRad="50800" dist="38100" dir="8100000" algn="tr" rotWithShape="0">
              <a:prstClr val="black">
                <a:alpha val="88000"/>
              </a:prstClr>
            </a:outerShdw>
          </a:effectLst>
        </p:spPr>
        <p:txBody>
          <a:bodyPr wrap="square">
            <a:spAutoFit/>
          </a:bodyPr>
          <a:lstStyle/>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Linux Environment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Robot Operating System (ROS2 Foxy)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OpenCV </a:t>
            </a:r>
          </a:p>
          <a:p>
            <a:pPr algn="l" rtl="0" fontAlgn="base">
              <a:buFont typeface="Arial" panose="020B0604020202020204" pitchFamily="34" charset="0"/>
              <a:buChar char="•"/>
            </a:pPr>
            <a:r>
              <a:rPr lang="en-US" sz="1800" b="0" i="0" dirty="0" err="1">
                <a:solidFill>
                  <a:schemeClr val="bg1"/>
                </a:solidFill>
                <a:effectLst/>
                <a:latin typeface="Calibri" panose="020F0502020204030204" pitchFamily="34" charset="0"/>
              </a:rPr>
              <a:t>OpenManipulator</a:t>
            </a:r>
            <a:r>
              <a:rPr lang="en-US" sz="1800" b="0" i="0" dirty="0">
                <a:solidFill>
                  <a:schemeClr val="bg1"/>
                </a:solidFill>
                <a:effectLst/>
                <a:latin typeface="Calibri" panose="020F0502020204030204" pitchFamily="34" charset="0"/>
              </a:rPr>
              <a:t>-X  Gripper</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Turtlebot3 Waffle-Pi </a:t>
            </a:r>
          </a:p>
          <a:p>
            <a:pPr algn="l" rtl="0" fontAlgn="base">
              <a:buFont typeface="Arial" panose="020B0604020202020204" pitchFamily="34" charset="0"/>
              <a:buChar char="•"/>
            </a:pPr>
            <a:r>
              <a:rPr lang="en-US" sz="1800" b="0" i="0" dirty="0" err="1">
                <a:solidFill>
                  <a:schemeClr val="bg1"/>
                </a:solidFill>
                <a:effectLst/>
                <a:latin typeface="Calibri" panose="020F0502020204030204" pitchFamily="34" charset="0"/>
              </a:rPr>
              <a:t>CodeCov</a:t>
            </a:r>
            <a:r>
              <a:rPr lang="en-US" sz="1800" b="0" i="0" dirty="0">
                <a:solidFill>
                  <a:schemeClr val="bg1"/>
                </a:solidFill>
                <a:effectLst/>
                <a:latin typeface="Calibri" panose="020F0502020204030204" pitchFamily="34" charset="0"/>
              </a:rPr>
              <a:t> </a:t>
            </a:r>
          </a:p>
        </p:txBody>
      </p:sp>
      <p:sp>
        <p:nvSpPr>
          <p:cNvPr id="12" name="TextBox 11">
            <a:extLst>
              <a:ext uri="{FF2B5EF4-FFF2-40B4-BE49-F238E27FC236}">
                <a16:creationId xmlns:a16="http://schemas.microsoft.com/office/drawing/2014/main" id="{ECF29706-76D1-49F3-8BEC-877608C8F270}"/>
              </a:ext>
            </a:extLst>
          </p:cNvPr>
          <p:cNvSpPr txBox="1"/>
          <p:nvPr/>
        </p:nvSpPr>
        <p:spPr>
          <a:xfrm>
            <a:off x="4761186" y="3550762"/>
            <a:ext cx="6201102" cy="1754326"/>
          </a:xfrm>
          <a:prstGeom prst="rect">
            <a:avLst/>
          </a:prstGeom>
          <a:noFill/>
          <a:effectLst>
            <a:outerShdw blurRad="50800" dist="38100" dir="8100000" algn="tr" rotWithShape="0">
              <a:prstClr val="black">
                <a:alpha val="88000"/>
              </a:prstClr>
            </a:outerShdw>
          </a:effectLst>
        </p:spPr>
        <p:txBody>
          <a:bodyPr wrap="square">
            <a:spAutoFit/>
          </a:bodyPr>
          <a:lstStyle/>
          <a:p>
            <a:pPr algn="l" rtl="0" fontAlgn="base">
              <a:buFont typeface="Arial" panose="020B0604020202020204" pitchFamily="34" charset="0"/>
              <a:buChar char="•"/>
            </a:pPr>
            <a:r>
              <a:rPr lang="en-US" sz="1800" b="0" i="0" dirty="0" err="1">
                <a:solidFill>
                  <a:schemeClr val="bg1"/>
                </a:solidFill>
                <a:effectLst/>
                <a:latin typeface="Calibri" panose="020F0502020204030204" pitchFamily="34" charset="0"/>
              </a:rPr>
              <a:t>Valgrind</a:t>
            </a:r>
            <a:r>
              <a:rPr lang="en-US" sz="1800" b="0" i="0" dirty="0">
                <a:solidFill>
                  <a:schemeClr val="bg1"/>
                </a:solidFill>
                <a:effectLst/>
                <a:latin typeface="Calibri" panose="020F0502020204030204" pitchFamily="34" charset="0"/>
              </a:rPr>
              <a:t>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C++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Nav2 ROS Stack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Gazebo </a:t>
            </a:r>
          </a:p>
          <a:p>
            <a:pPr algn="l" rtl="0" fontAlgn="base">
              <a:buFont typeface="Arial" panose="020B0604020202020204" pitchFamily="34" charset="0"/>
              <a:buChar char="•"/>
            </a:pPr>
            <a:r>
              <a:rPr lang="en-US" sz="1800" b="0" i="0" dirty="0">
                <a:solidFill>
                  <a:schemeClr val="bg1"/>
                </a:solidFill>
                <a:effectLst/>
                <a:latin typeface="Calibri" panose="020F0502020204030204" pitchFamily="34" charset="0"/>
              </a:rPr>
              <a:t>Git and </a:t>
            </a:r>
            <a:r>
              <a:rPr lang="en-US" sz="1800" b="0" i="0" dirty="0" err="1">
                <a:solidFill>
                  <a:schemeClr val="bg1"/>
                </a:solidFill>
                <a:effectLst/>
                <a:latin typeface="Calibri" panose="020F0502020204030204" pitchFamily="34" charset="0"/>
              </a:rPr>
              <a:t>Github</a:t>
            </a:r>
            <a:r>
              <a:rPr lang="en-US" sz="1800" b="0" i="0" dirty="0">
                <a:solidFill>
                  <a:schemeClr val="bg1"/>
                </a:solidFill>
                <a:effectLst/>
                <a:latin typeface="Calibri" panose="020F0502020204030204" pitchFamily="34" charset="0"/>
              </a:rPr>
              <a:t> for CI/CD </a:t>
            </a:r>
          </a:p>
          <a:p>
            <a:pPr algn="l" rtl="0" fontAlgn="base">
              <a:buFont typeface="Arial" panose="020B0604020202020204" pitchFamily="34" charset="0"/>
              <a:buChar char="•"/>
            </a:pPr>
            <a:r>
              <a:rPr lang="en-US" sz="1800" b="0" i="0" dirty="0" err="1">
                <a:solidFill>
                  <a:schemeClr val="bg1"/>
                </a:solidFill>
                <a:effectLst/>
                <a:latin typeface="Calibri" panose="020F0502020204030204" pitchFamily="34" charset="0"/>
              </a:rPr>
              <a:t>Doxygen</a:t>
            </a:r>
            <a:r>
              <a:rPr lang="en-US" sz="1800" b="0" i="0" dirty="0">
                <a:solidFill>
                  <a:schemeClr val="bg1"/>
                </a:solidFill>
                <a:effectLst/>
                <a:latin typeface="Calibri" panose="020F0502020204030204" pitchFamily="34" charset="0"/>
              </a:rPr>
              <a:t> </a:t>
            </a:r>
          </a:p>
        </p:txBody>
      </p:sp>
    </p:spTree>
    <p:extLst>
      <p:ext uri="{BB962C8B-B14F-4D97-AF65-F5344CB8AC3E}">
        <p14:creationId xmlns:p14="http://schemas.microsoft.com/office/powerpoint/2010/main" val="264124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583E8DD7E2AC4BB10D50E0635BAA18" ma:contentTypeVersion="4" ma:contentTypeDescription="Create a new document." ma:contentTypeScope="" ma:versionID="2cc841fb36007f85a9dc3fa2dcab6014">
  <xsd:schema xmlns:xsd="http://www.w3.org/2001/XMLSchema" xmlns:xs="http://www.w3.org/2001/XMLSchema" xmlns:p="http://schemas.microsoft.com/office/2006/metadata/properties" xmlns:ns3="1c632ae3-5977-4571-a758-36ab4d054882" targetNamespace="http://schemas.microsoft.com/office/2006/metadata/properties" ma:root="true" ma:fieldsID="a5577645faeaa19c568f0387381ead47" ns3:_="">
    <xsd:import namespace="1c632ae3-5977-4571-a758-36ab4d054882"/>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632ae3-5977-4571-a758-36ab4d0548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D395BF-1F17-490A-95DE-D0BEDD04A807}">
  <ds:schemaRefs>
    <ds:schemaRef ds:uri="1c632ae3-5977-4571-a758-36ab4d0548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81B0DF-1C87-4A52-ACC2-A48482F016DD}">
  <ds:schemaRefs>
    <ds:schemaRef ds:uri="1c632ae3-5977-4571-a758-36ab4d0548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CC2094F-6FF1-467C-8211-53177010BB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490</TotalTime>
  <Words>341</Words>
  <Application>Microsoft Office PowerPoint</Application>
  <PresentationFormat>Widescreen</PresentationFormat>
  <Paragraphs>41</Paragraphs>
  <Slides>12</Slides>
  <Notes>0</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Mobile Autonomous Robot for Indoor and Outdoor Collection Of Medical Waste (MARIO-COM)</vt:lpstr>
      <vt:lpstr>Motivation</vt:lpstr>
      <vt:lpstr>Objective</vt:lpstr>
      <vt:lpstr>Quad Chart</vt:lpstr>
      <vt:lpstr>Robot Architecture</vt:lpstr>
      <vt:lpstr>Software Architecture &amp; Development</vt:lpstr>
      <vt:lpstr>Activity Diagram</vt:lpstr>
      <vt:lpstr>UML Diagram</vt:lpstr>
      <vt:lpstr>Tools and Dependencies</vt:lpstr>
      <vt:lpstr>Bugs and Fixes</vt:lpstr>
      <vt:lpstr>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Autonomous Robot for Indoor and Outdoor Collection Of Medical Waste (MARIO-COM)</dc:title>
  <dc:creator>Bharadwaj Chukkala</dc:creator>
  <cp:lastModifiedBy>Bharadwaj Chukkala</cp:lastModifiedBy>
  <cp:revision>130</cp:revision>
  <dcterms:created xsi:type="dcterms:W3CDTF">2023-08-03T07:13:46Z</dcterms:created>
  <dcterms:modified xsi:type="dcterms:W3CDTF">2023-08-03T19:17:18Z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0x01010001583E8DD7E2AC4BB10D50E0635BAA18</vt:lpwstr>
  </property>
</Properties>
</file>